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  <p:sldId id="264" r:id="rId3"/>
  </p:sldIdLst>
  <p:sldSz cx="9906000" cy="6858000" type="A4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ston, Elaine" initials="JE" lastIdx="0" clrIdx="0">
    <p:extLst>
      <p:ext uri="{19B8F6BF-5375-455C-9EA6-DF929625EA0E}">
        <p15:presenceInfo xmlns:p15="http://schemas.microsoft.com/office/powerpoint/2012/main" userId="S-1-5-21-29464411-1087775371-405608819-22848" providerId="AD"/>
      </p:ext>
    </p:extLst>
  </p:cmAuthor>
  <p:cmAuthor id="2" name="Dougan, Sandra" initials="DS" lastIdx="0" clrIdx="1">
    <p:extLst>
      <p:ext uri="{19B8F6BF-5375-455C-9EA6-DF929625EA0E}">
        <p15:presenceInfo xmlns:p15="http://schemas.microsoft.com/office/powerpoint/2012/main" userId="S-1-5-21-29464411-1087775371-405608819-2416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785"/>
    <a:srgbClr val="00A2E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721" autoAdjust="0"/>
  </p:normalViewPr>
  <p:slideViewPr>
    <p:cSldViewPr snapToGrid="0">
      <p:cViewPr varScale="1">
        <p:scale>
          <a:sx n="69" d="100"/>
          <a:sy n="69" d="100"/>
        </p:scale>
        <p:origin x="1056" y="4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39C0B-9E07-4596-95AD-137A5CBE4FB4}" type="datetimeFigureOut">
              <a:rPr lang="en-GB" smtClean="0"/>
              <a:t>17/08/2023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3A9A-884F-4D1C-B43C-4BF2EF5C005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533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39C0B-9E07-4596-95AD-137A5CBE4FB4}" type="datetimeFigureOut">
              <a:rPr lang="en-GB" smtClean="0"/>
              <a:t>17/08/2023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3A9A-884F-4D1C-B43C-4BF2EF5C005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6896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39C0B-9E07-4596-95AD-137A5CBE4FB4}" type="datetimeFigureOut">
              <a:rPr lang="en-GB" smtClean="0"/>
              <a:t>17/08/2023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3A9A-884F-4D1C-B43C-4BF2EF5C005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9279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39C0B-9E07-4596-95AD-137A5CBE4FB4}" type="datetimeFigureOut">
              <a:rPr lang="en-GB" smtClean="0"/>
              <a:t>17/08/2023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3A9A-884F-4D1C-B43C-4BF2EF5C005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4182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39C0B-9E07-4596-95AD-137A5CBE4FB4}" type="datetimeFigureOut">
              <a:rPr lang="en-GB" smtClean="0"/>
              <a:t>17/08/2023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3A9A-884F-4D1C-B43C-4BF2EF5C005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0593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39C0B-9E07-4596-95AD-137A5CBE4FB4}" type="datetimeFigureOut">
              <a:rPr lang="en-GB" smtClean="0"/>
              <a:t>17/08/2023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3A9A-884F-4D1C-B43C-4BF2EF5C005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5138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39C0B-9E07-4596-95AD-137A5CBE4FB4}" type="datetimeFigureOut">
              <a:rPr lang="en-GB" smtClean="0"/>
              <a:t>17/08/2023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3A9A-884F-4D1C-B43C-4BF2EF5C005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9964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39C0B-9E07-4596-95AD-137A5CBE4FB4}" type="datetimeFigureOut">
              <a:rPr lang="en-GB" smtClean="0"/>
              <a:t>17/08/2023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3A9A-884F-4D1C-B43C-4BF2EF5C005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1514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39C0B-9E07-4596-95AD-137A5CBE4FB4}" type="datetimeFigureOut">
              <a:rPr lang="en-GB" smtClean="0"/>
              <a:t>17/08/2023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3A9A-884F-4D1C-B43C-4BF2EF5C005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5272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39C0B-9E07-4596-95AD-137A5CBE4FB4}" type="datetimeFigureOut">
              <a:rPr lang="en-GB" smtClean="0"/>
              <a:t>17/08/2023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3A9A-884F-4D1C-B43C-4BF2EF5C005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0802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39C0B-9E07-4596-95AD-137A5CBE4FB4}" type="datetimeFigureOut">
              <a:rPr lang="en-GB" smtClean="0"/>
              <a:t>17/08/2023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3A9A-884F-4D1C-B43C-4BF2EF5C005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5370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39C0B-9E07-4596-95AD-137A5CBE4FB4}" type="datetimeFigureOut">
              <a:rPr lang="en-GB" smtClean="0"/>
              <a:t>17/08/2023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E3A9A-884F-4D1C-B43C-4BF2EF5C005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6088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orthlanarkshire.gov.uk/social-care-and-health/suicide-prevention-nl" TargetMode="External"/><Relationship Id="rId3" Type="http://schemas.openxmlformats.org/officeDocument/2006/relationships/image" Target="../media/image1.png"/><Relationship Id="rId7" Type="http://schemas.openxmlformats.org/officeDocument/2006/relationships/hyperlink" Target="mailto:publicmentalhealth@lanarkshire.scot.nhs.uk" TargetMode="External"/><Relationship Id="rId2" Type="http://schemas.openxmlformats.org/officeDocument/2006/relationships/hyperlink" Target="mailto:colin.girvan@southlanarkshireleisure.co.uk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elament.org.uk/self-help-resources/suicide-prevention-week-2023/" TargetMode="External"/><Relationship Id="rId5" Type="http://schemas.openxmlformats.org/officeDocument/2006/relationships/image" Target="../media/image2.png"/><Relationship Id="rId4" Type="http://schemas.openxmlformats.org/officeDocument/2006/relationships/hyperlink" Target="https://www.gov.scot/publications/time-space-compassion-three-simple-words-one-big-difference-recommendations-improvements-suicidal-crisis-response/pages/6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oleObject" Target="../embeddings/oleObject2.bin"/><Relationship Id="rId3" Type="http://schemas.openxmlformats.org/officeDocument/2006/relationships/hyperlink" Target="mailto:publicmentalhealth@lanarkshire.scot.nhs.uk" TargetMode="External"/><Relationship Id="rId7" Type="http://schemas.openxmlformats.org/officeDocument/2006/relationships/hyperlink" Target="http://www.breathingspace.scot/" TargetMode="External"/><Relationship Id="rId12" Type="http://schemas.openxmlformats.org/officeDocument/2006/relationships/image" Target="../media/image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hyperlink" Target="http://www.samaritans.org/" TargetMode="External"/><Relationship Id="rId11" Type="http://schemas.openxmlformats.org/officeDocument/2006/relationships/oleObject" Target="../embeddings/oleObject1.bin"/><Relationship Id="rId5" Type="http://schemas.openxmlformats.org/officeDocument/2006/relationships/image" Target="../media/image5.jpg"/><Relationship Id="rId10" Type="http://schemas.openxmlformats.org/officeDocument/2006/relationships/image" Target="../media/image8.png"/><Relationship Id="rId4" Type="http://schemas.openxmlformats.org/officeDocument/2006/relationships/hyperlink" Target="https://www.samaritans.org/scotland/support-us/campaign/small-talk-saves-lives/" TargetMode="External"/><Relationship Id="rId9" Type="http://schemas.openxmlformats.org/officeDocument/2006/relationships/image" Target="../media/image7.jpeg"/><Relationship Id="rId1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Rectangle 100"/>
          <p:cNvSpPr/>
          <p:nvPr/>
        </p:nvSpPr>
        <p:spPr>
          <a:xfrm>
            <a:off x="115505" y="5265565"/>
            <a:ext cx="5024954" cy="1604539"/>
          </a:xfrm>
          <a:prstGeom prst="rect">
            <a:avLst/>
          </a:prstGeom>
          <a:solidFill>
            <a:srgbClr val="FFFFFF"/>
          </a:solidFill>
          <a:ln>
            <a:solidFill>
              <a:srgbClr val="0047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</a:pPr>
            <a:endParaRPr lang="en-GB" sz="1200" b="1" u="sng" dirty="0" smtClean="0">
              <a:solidFill>
                <a:srgbClr val="004785"/>
              </a:solidFill>
            </a:endParaRPr>
          </a:p>
          <a:p>
            <a:r>
              <a:rPr lang="en-GB" sz="1200" b="1" u="sng" dirty="0" smtClean="0">
                <a:solidFill>
                  <a:srgbClr val="00478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Texas </a:t>
            </a:r>
            <a:r>
              <a:rPr lang="en-GB" sz="1200" b="1" u="sng" dirty="0">
                <a:solidFill>
                  <a:srgbClr val="00478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Scramble Charity Golf Tournament </a:t>
            </a:r>
            <a:r>
              <a:rPr lang="en-GB" sz="1200" b="1" u="sng" dirty="0" smtClean="0">
                <a:solidFill>
                  <a:srgbClr val="00478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East Kilbride  </a:t>
            </a:r>
          </a:p>
          <a:p>
            <a:r>
              <a:rPr lang="en-GB" sz="1200" dirty="0" smtClean="0">
                <a:solidFill>
                  <a:srgbClr val="00478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Fri </a:t>
            </a:r>
            <a:r>
              <a:rPr lang="en-GB" sz="1200" dirty="0">
                <a:solidFill>
                  <a:srgbClr val="00478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GB" sz="1200" baseline="30000" dirty="0">
                <a:solidFill>
                  <a:srgbClr val="00478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GB" sz="1200" dirty="0">
                <a:solidFill>
                  <a:srgbClr val="00478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200" dirty="0" smtClean="0">
                <a:solidFill>
                  <a:srgbClr val="00478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Sept 9.30am </a:t>
            </a:r>
            <a:r>
              <a:rPr lang="en-GB" sz="1200" dirty="0" err="1" smtClean="0">
                <a:solidFill>
                  <a:srgbClr val="00478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Calderglen</a:t>
            </a:r>
            <a:r>
              <a:rPr lang="en-GB" sz="1200" dirty="0" smtClean="0">
                <a:solidFill>
                  <a:srgbClr val="00478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200" dirty="0">
                <a:solidFill>
                  <a:srgbClr val="00478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Country </a:t>
            </a:r>
            <a:r>
              <a:rPr lang="en-GB" sz="1200" dirty="0" smtClean="0">
                <a:solidFill>
                  <a:srgbClr val="00478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Park</a:t>
            </a:r>
          </a:p>
          <a:p>
            <a:r>
              <a:rPr lang="en-GB" sz="1200" dirty="0" smtClean="0">
                <a:solidFill>
                  <a:srgbClr val="00478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Email </a:t>
            </a:r>
            <a:r>
              <a:rPr lang="en-US" sz="1200" u="sng" dirty="0">
                <a:hlinkClick r:id="rId2"/>
              </a:rPr>
              <a:t>colin.girvan@southlanarkshireleisure.co.uk</a:t>
            </a:r>
            <a:endParaRPr lang="en-GB" sz="1200" dirty="0" smtClean="0">
              <a:solidFill>
                <a:srgbClr val="004785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200" b="1" u="sng" dirty="0">
              <a:solidFill>
                <a:srgbClr val="004785"/>
              </a:solidFill>
            </a:endParaRPr>
          </a:p>
          <a:p>
            <a:r>
              <a:rPr lang="en-GB" sz="1200" b="1" u="sng" dirty="0" smtClean="0">
                <a:solidFill>
                  <a:srgbClr val="004785"/>
                </a:solidFill>
              </a:rPr>
              <a:t>Health Walk, Lanark </a:t>
            </a:r>
          </a:p>
          <a:p>
            <a:r>
              <a:rPr lang="en-GB" sz="1200" dirty="0" smtClean="0">
                <a:solidFill>
                  <a:srgbClr val="004785"/>
                </a:solidFill>
              </a:rPr>
              <a:t>Fri 8</a:t>
            </a:r>
            <a:r>
              <a:rPr lang="en-GB" sz="1200" baseline="30000" dirty="0" smtClean="0">
                <a:solidFill>
                  <a:srgbClr val="004785"/>
                </a:solidFill>
              </a:rPr>
              <a:t>th</a:t>
            </a:r>
            <a:r>
              <a:rPr lang="en-GB" sz="1200" dirty="0" smtClean="0">
                <a:solidFill>
                  <a:srgbClr val="004785"/>
                </a:solidFill>
              </a:rPr>
              <a:t> Sept 10am  </a:t>
            </a:r>
            <a:r>
              <a:rPr lang="en-GB" sz="1200" dirty="0" err="1" smtClean="0">
                <a:solidFill>
                  <a:srgbClr val="004785"/>
                </a:solidFill>
              </a:rPr>
              <a:t>Castlebank</a:t>
            </a:r>
            <a:r>
              <a:rPr lang="en-GB" sz="1200" dirty="0" smtClean="0">
                <a:solidFill>
                  <a:srgbClr val="004785"/>
                </a:solidFill>
              </a:rPr>
              <a:t> Park, Lanark</a:t>
            </a:r>
            <a:endParaRPr lang="en-GB" sz="1200" b="1" u="sng" dirty="0">
              <a:solidFill>
                <a:srgbClr val="004785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0951" y="-1827"/>
            <a:ext cx="6453051" cy="892045"/>
          </a:xfrm>
          <a:prstGeom prst="rect">
            <a:avLst/>
          </a:prstGeom>
          <a:solidFill>
            <a:srgbClr val="00478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sz="2600" dirty="0"/>
          </a:p>
        </p:txBody>
      </p:sp>
      <p:sp>
        <p:nvSpPr>
          <p:cNvPr id="8" name="Rectangle 7"/>
          <p:cNvSpPr/>
          <p:nvPr/>
        </p:nvSpPr>
        <p:spPr>
          <a:xfrm>
            <a:off x="-48582" y="-32877"/>
            <a:ext cx="95886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Mental Health Improvement Team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-48582" y="466587"/>
            <a:ext cx="85937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FFFFFF"/>
                </a:solidFill>
              </a:rPr>
              <a:t>Suicide </a:t>
            </a:r>
            <a:r>
              <a:rPr lang="en-GB" sz="2000" b="1" dirty="0">
                <a:solidFill>
                  <a:srgbClr val="FFFFFF"/>
                </a:solidFill>
              </a:rPr>
              <a:t>Prevention </a:t>
            </a:r>
            <a:r>
              <a:rPr lang="en-GB" sz="2000" b="1" dirty="0" smtClean="0">
                <a:solidFill>
                  <a:srgbClr val="FFFFFF"/>
                </a:solidFill>
              </a:rPr>
              <a:t>Week Flash Report - 10</a:t>
            </a:r>
            <a:r>
              <a:rPr lang="en-GB" sz="2000" b="1" baseline="30000" dirty="0" smtClean="0">
                <a:solidFill>
                  <a:srgbClr val="FFFFFF"/>
                </a:solidFill>
              </a:rPr>
              <a:t>th</a:t>
            </a:r>
            <a:r>
              <a:rPr lang="en-GB" sz="2000" b="1" dirty="0" smtClean="0">
                <a:solidFill>
                  <a:srgbClr val="FFFFFF"/>
                </a:solidFill>
              </a:rPr>
              <a:t> - 16</a:t>
            </a:r>
            <a:r>
              <a:rPr lang="en-GB" sz="2000" b="1" baseline="30000" dirty="0" smtClean="0">
                <a:solidFill>
                  <a:srgbClr val="FFFFFF"/>
                </a:solidFill>
              </a:rPr>
              <a:t>th</a:t>
            </a:r>
            <a:r>
              <a:rPr lang="en-GB" sz="2000" b="1" dirty="0" smtClean="0">
                <a:solidFill>
                  <a:srgbClr val="FFFFFF"/>
                </a:solidFill>
              </a:rPr>
              <a:t> Sept 2023</a:t>
            </a:r>
            <a:endParaRPr lang="en-GB" sz="2000" b="1" dirty="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433588"/>
            <a:ext cx="5634040" cy="2698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3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4969" y="-146373"/>
            <a:ext cx="1254097" cy="141317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5753" y="1069842"/>
            <a:ext cx="96900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2060"/>
                </a:solidFill>
              </a:rPr>
              <a:t>National Suicide Prevention Week is an opportunity to create awareness of this leading cause of death</a:t>
            </a:r>
          </a:p>
          <a:p>
            <a:r>
              <a:rPr lang="en-GB" sz="1200" dirty="0" smtClean="0">
                <a:solidFill>
                  <a:srgbClr val="004785"/>
                </a:solidFill>
                <a:cs typeface="Calibri" panose="020F0502020204030204" pitchFamily="34" charset="0"/>
              </a:rPr>
              <a:t>Suicide </a:t>
            </a:r>
            <a:r>
              <a:rPr lang="en-GB" sz="1200" dirty="0">
                <a:solidFill>
                  <a:srgbClr val="004785"/>
                </a:solidFill>
                <a:cs typeface="Calibri" panose="020F0502020204030204" pitchFamily="34" charset="0"/>
              </a:rPr>
              <a:t>is a significant public health issue across Lanarkshire.  North and South Lanarkshire Suicide Prevention multi agency forums lead on the delivery of suicide prevention, directed by the National Suicide Prevention </a:t>
            </a:r>
            <a:r>
              <a:rPr lang="en-GB" sz="1200" dirty="0" smtClean="0">
                <a:solidFill>
                  <a:srgbClr val="004785"/>
                </a:solidFill>
                <a:cs typeface="Calibri" panose="020F0502020204030204" pitchFamily="34" charset="0"/>
              </a:rPr>
              <a:t>Advisory Collective, </a:t>
            </a:r>
            <a:r>
              <a:rPr lang="en-GB" sz="1200" dirty="0">
                <a:solidFill>
                  <a:srgbClr val="004785"/>
                </a:solidFill>
                <a:cs typeface="Calibri" panose="020F0502020204030204" pitchFamily="34" charset="0"/>
              </a:rPr>
              <a:t>COSLA and Public Health Scotland.  </a:t>
            </a:r>
            <a:r>
              <a:rPr lang="en-GB" sz="1200" dirty="0" smtClean="0">
                <a:solidFill>
                  <a:srgbClr val="004785"/>
                </a:solidFill>
                <a:cs typeface="Calibri" panose="020F0502020204030204" pitchFamily="34" charset="0"/>
              </a:rPr>
              <a:t>It </a:t>
            </a:r>
            <a:r>
              <a:rPr lang="en-GB" sz="1200" dirty="0">
                <a:solidFill>
                  <a:srgbClr val="004785"/>
                </a:solidFill>
                <a:cs typeface="Calibri" panose="020F0502020204030204" pitchFamily="34" charset="0"/>
              </a:rPr>
              <a:t>is important to </a:t>
            </a:r>
            <a:r>
              <a:rPr lang="en-GB" sz="1200" dirty="0" smtClean="0">
                <a:solidFill>
                  <a:srgbClr val="004785"/>
                </a:solidFill>
                <a:cs typeface="Calibri" panose="020F0502020204030204" pitchFamily="34" charset="0"/>
              </a:rPr>
              <a:t>take </a:t>
            </a:r>
            <a:r>
              <a:rPr lang="en-GB" sz="1200" dirty="0">
                <a:solidFill>
                  <a:srgbClr val="004785"/>
                </a:solidFill>
                <a:cs typeface="Calibri" panose="020F0502020204030204" pitchFamily="34" charset="0"/>
              </a:rPr>
              <a:t>action to help raise our awareness and encourage others to talk about mental health and suicide.</a:t>
            </a:r>
          </a:p>
          <a:p>
            <a:endParaRPr lang="en-GB" sz="1200" dirty="0">
              <a:solidFill>
                <a:srgbClr val="004785"/>
              </a:solidFill>
            </a:endParaRPr>
          </a:p>
          <a:p>
            <a:endParaRPr lang="en-GB" sz="1200" dirty="0">
              <a:solidFill>
                <a:srgbClr val="004785"/>
              </a:solidFill>
            </a:endParaRPr>
          </a:p>
          <a:p>
            <a:endParaRPr lang="en-GB" sz="1200" dirty="0">
              <a:solidFill>
                <a:srgbClr val="004785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17895" y="2075041"/>
            <a:ext cx="4976619" cy="3357069"/>
          </a:xfrm>
          <a:prstGeom prst="rect">
            <a:avLst/>
          </a:prstGeom>
          <a:solidFill>
            <a:srgbClr val="FFFFFF"/>
          </a:solidFill>
          <a:ln>
            <a:solidFill>
              <a:srgbClr val="0047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200" b="1" dirty="0" smtClean="0">
              <a:solidFill>
                <a:srgbClr val="333333"/>
              </a:solidFill>
              <a:latin typeface="Roboto"/>
            </a:endParaRPr>
          </a:p>
          <a:p>
            <a:endParaRPr lang="en-GB" sz="1200" b="1" dirty="0" smtClean="0">
              <a:solidFill>
                <a:srgbClr val="333333"/>
              </a:solidFill>
              <a:latin typeface="Roboto"/>
            </a:endParaRPr>
          </a:p>
          <a:p>
            <a:endParaRPr lang="en-GB" sz="1200" b="1" dirty="0" smtClean="0">
              <a:solidFill>
                <a:srgbClr val="333333"/>
              </a:solidFill>
              <a:latin typeface="Roboto"/>
            </a:endParaRPr>
          </a:p>
          <a:p>
            <a:endParaRPr lang="en-GB" sz="1200" b="1" dirty="0" smtClean="0">
              <a:solidFill>
                <a:srgbClr val="333333"/>
              </a:solidFill>
              <a:latin typeface="Roboto"/>
            </a:endParaRPr>
          </a:p>
          <a:p>
            <a:endParaRPr lang="en-GB" sz="1200" b="1" dirty="0" smtClean="0">
              <a:solidFill>
                <a:srgbClr val="002060"/>
              </a:solidFill>
            </a:endParaRPr>
          </a:p>
          <a:p>
            <a:r>
              <a:rPr lang="en-GB" sz="1200" b="1" dirty="0" smtClean="0">
                <a:solidFill>
                  <a:srgbClr val="002060"/>
                </a:solidFill>
              </a:rPr>
              <a:t>Time</a:t>
            </a:r>
          </a:p>
          <a:p>
            <a:r>
              <a:rPr lang="en-GB" sz="1200" dirty="0" smtClean="0">
                <a:solidFill>
                  <a:srgbClr val="002060"/>
                </a:solidFill>
              </a:rPr>
              <a:t>At </a:t>
            </a:r>
            <a:r>
              <a:rPr lang="en-GB" sz="1200" dirty="0">
                <a:solidFill>
                  <a:srgbClr val="002060"/>
                </a:solidFill>
              </a:rPr>
              <a:t>a point of suicidal crisis, people need </a:t>
            </a:r>
            <a:r>
              <a:rPr lang="en-GB" sz="1200" dirty="0" smtClean="0">
                <a:solidFill>
                  <a:srgbClr val="002060"/>
                </a:solidFill>
              </a:rPr>
              <a:t>the time </a:t>
            </a:r>
            <a:r>
              <a:rPr lang="en-GB" sz="1200" dirty="0">
                <a:solidFill>
                  <a:srgbClr val="002060"/>
                </a:solidFill>
              </a:rPr>
              <a:t>to discuss their feelings and to tell their story about what has led them to feel that acting on their thoughts of suicide is their only </a:t>
            </a:r>
            <a:r>
              <a:rPr lang="en-GB" sz="1200" dirty="0" smtClean="0">
                <a:solidFill>
                  <a:srgbClr val="002060"/>
                </a:solidFill>
              </a:rPr>
              <a:t>option.</a:t>
            </a:r>
          </a:p>
          <a:p>
            <a:r>
              <a:rPr lang="en-GB" sz="1200" b="1" dirty="0">
                <a:solidFill>
                  <a:srgbClr val="002060"/>
                </a:solidFill>
              </a:rPr>
              <a:t>Space</a:t>
            </a:r>
          </a:p>
          <a:p>
            <a:r>
              <a:rPr lang="en-GB" sz="1200" dirty="0">
                <a:solidFill>
                  <a:srgbClr val="002060"/>
                </a:solidFill>
              </a:rPr>
              <a:t>Physical spaces for people who seek support in suicidal crisis should be accessible, quiet, comfortable, pleasant and take account of emotional and physiological needs</a:t>
            </a:r>
            <a:r>
              <a:rPr lang="en-GB" sz="1200" dirty="0" smtClean="0">
                <a:solidFill>
                  <a:srgbClr val="002060"/>
                </a:solidFill>
              </a:rPr>
              <a:t>.</a:t>
            </a:r>
          </a:p>
          <a:p>
            <a:r>
              <a:rPr lang="en-GB" sz="1200" b="1" dirty="0">
                <a:solidFill>
                  <a:srgbClr val="002060"/>
                </a:solidFill>
              </a:rPr>
              <a:t>Compassion</a:t>
            </a:r>
          </a:p>
          <a:p>
            <a:r>
              <a:rPr lang="en-GB" sz="1200" dirty="0" smtClean="0">
                <a:solidFill>
                  <a:srgbClr val="002060"/>
                </a:solidFill>
              </a:rPr>
              <a:t>A </a:t>
            </a:r>
            <a:r>
              <a:rPr lang="en-GB" sz="1200" dirty="0">
                <a:solidFill>
                  <a:srgbClr val="002060"/>
                </a:solidFill>
              </a:rPr>
              <a:t>compassionate response to someone in suicidal distress requires meeting the person where they are with attention, empathy and a desire to assist on their </a:t>
            </a:r>
            <a:r>
              <a:rPr lang="en-GB" sz="1200" dirty="0" smtClean="0">
                <a:solidFill>
                  <a:srgbClr val="002060"/>
                </a:solidFill>
              </a:rPr>
              <a:t>terms.</a:t>
            </a:r>
          </a:p>
          <a:p>
            <a:r>
              <a:rPr lang="en-GB" sz="1200" dirty="0">
                <a:hlinkClick r:id="rId4"/>
              </a:rPr>
              <a:t>An overview of findings - Time, Space, Compassion Three simple words, one big difference: Recommendations for improvements in suicidal crisis response - gov.scot (www.gov.scot</a:t>
            </a:r>
            <a:r>
              <a:rPr lang="en-GB" sz="1200" dirty="0" smtClean="0">
                <a:hlinkClick r:id="rId4"/>
              </a:rPr>
              <a:t>)</a:t>
            </a:r>
          </a:p>
          <a:p>
            <a:endParaRPr lang="en-GB" sz="1200" dirty="0" smtClean="0">
              <a:solidFill>
                <a:srgbClr val="333333"/>
              </a:solidFill>
              <a:latin typeface="Roboto"/>
            </a:endParaRPr>
          </a:p>
          <a:p>
            <a:endParaRPr lang="en-GB" sz="1200" dirty="0" smtClean="0">
              <a:solidFill>
                <a:srgbClr val="333333"/>
              </a:solidFill>
              <a:latin typeface="Roboto"/>
            </a:endParaRPr>
          </a:p>
          <a:p>
            <a:endParaRPr lang="en-GB" sz="1200" b="0" i="0" dirty="0" smtClean="0">
              <a:solidFill>
                <a:srgbClr val="333333"/>
              </a:solidFill>
              <a:effectLst/>
              <a:latin typeface="Roboto"/>
            </a:endParaRPr>
          </a:p>
          <a:p>
            <a:endParaRPr lang="en-GB" sz="1200" b="0" i="0" dirty="0" smtClean="0">
              <a:solidFill>
                <a:srgbClr val="333333"/>
              </a:solidFill>
              <a:effectLst/>
              <a:latin typeface="Roboto"/>
            </a:endParaRPr>
          </a:p>
          <a:p>
            <a:endParaRPr lang="en-GB" sz="1200" b="0" i="0" dirty="0">
              <a:solidFill>
                <a:srgbClr val="333333"/>
              </a:solidFill>
              <a:effectLst/>
              <a:latin typeface="Roboto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004" y="121917"/>
            <a:ext cx="2486221" cy="876597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108065" y="1975266"/>
            <a:ext cx="4978761" cy="400126"/>
          </a:xfrm>
          <a:prstGeom prst="rect">
            <a:avLst/>
          </a:prstGeom>
          <a:solidFill>
            <a:srgbClr val="00478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b="1" dirty="0" smtClean="0">
                <a:solidFill>
                  <a:srgbClr val="FFFFFF"/>
                </a:solidFill>
              </a:rPr>
              <a:t>Time, Space and Compassion</a:t>
            </a:r>
            <a:endParaRPr lang="en-GB" b="1" dirty="0">
              <a:solidFill>
                <a:srgbClr val="FFFFFF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17197" y="5271853"/>
            <a:ext cx="4975872" cy="359279"/>
          </a:xfrm>
          <a:prstGeom prst="rect">
            <a:avLst/>
          </a:prstGeom>
          <a:solidFill>
            <a:srgbClr val="00A2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Suicide Prevention Week – 10</a:t>
            </a:r>
            <a:r>
              <a:rPr lang="en-GB" b="1" baseline="30000" dirty="0"/>
              <a:t>th</a:t>
            </a:r>
            <a:r>
              <a:rPr lang="en-GB" b="1" dirty="0"/>
              <a:t> – 16</a:t>
            </a:r>
            <a:r>
              <a:rPr lang="en-GB" b="1" baseline="30000" dirty="0"/>
              <a:t>th</a:t>
            </a:r>
            <a:r>
              <a:rPr lang="en-GB" b="1" dirty="0"/>
              <a:t> Sept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15504" y="2305598"/>
            <a:ext cx="4963884" cy="2937353"/>
          </a:xfrm>
          <a:prstGeom prst="rect">
            <a:avLst/>
          </a:prstGeom>
          <a:solidFill>
            <a:srgbClr val="00A2E5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Rectangle 18"/>
          <p:cNvSpPr/>
          <p:nvPr/>
        </p:nvSpPr>
        <p:spPr>
          <a:xfrm>
            <a:off x="5189292" y="1975266"/>
            <a:ext cx="4521781" cy="4790174"/>
          </a:xfrm>
          <a:prstGeom prst="rect">
            <a:avLst/>
          </a:prstGeom>
          <a:solidFill>
            <a:srgbClr val="FFFFFF"/>
          </a:solidFill>
          <a:ln>
            <a:solidFill>
              <a:srgbClr val="0047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</a:pPr>
            <a:endParaRPr lang="en-GB" sz="1200" b="1" u="sng" dirty="0" smtClean="0">
              <a:solidFill>
                <a:srgbClr val="004785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GB" sz="1200" b="1" u="sng" dirty="0">
              <a:solidFill>
                <a:srgbClr val="004785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GB" sz="1200" b="1" u="sng" dirty="0" smtClean="0">
              <a:solidFill>
                <a:srgbClr val="004785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200" b="1" dirty="0" smtClean="0">
              <a:solidFill>
                <a:srgbClr val="004785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200" b="1" u="sng" dirty="0" smtClean="0">
                <a:solidFill>
                  <a:srgbClr val="00478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Football Tournament, </a:t>
            </a:r>
            <a:r>
              <a:rPr lang="en-GB" sz="1200" b="1" u="sng" dirty="0" err="1" smtClean="0">
                <a:solidFill>
                  <a:srgbClr val="00478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Carluke</a:t>
            </a:r>
            <a:endParaRPr lang="en-GB" sz="1200" b="1" u="sng" dirty="0" smtClean="0">
              <a:solidFill>
                <a:srgbClr val="004785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200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Sun </a:t>
            </a:r>
            <a:r>
              <a:rPr lang="en-GB" sz="1200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GB" sz="1200" baseline="30000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GB" sz="1200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200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Sept 3,pm </a:t>
            </a:r>
            <a:r>
              <a:rPr lang="en-GB" sz="1200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John Cumming </a:t>
            </a:r>
            <a:r>
              <a:rPr lang="en-GB" sz="1200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Stadium</a:t>
            </a:r>
          </a:p>
          <a:p>
            <a:r>
              <a:rPr lang="en-GB" sz="1200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Suicide </a:t>
            </a:r>
            <a:r>
              <a:rPr lang="en-GB" sz="1200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prevention conversations at some of our local community cafes and </a:t>
            </a:r>
            <a:r>
              <a:rPr lang="en-GB" sz="1200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spaces. </a:t>
            </a:r>
            <a:r>
              <a:rPr lang="en-GB" sz="1200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For details go to</a:t>
            </a:r>
            <a:endParaRPr lang="en-GB" sz="1200" dirty="0" smtClean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200" u="sng" dirty="0" smtClean="0">
                <a:hlinkClick r:id="rId6"/>
              </a:rPr>
              <a:t>https</a:t>
            </a:r>
            <a:r>
              <a:rPr lang="en-GB" sz="1200" u="sng" dirty="0">
                <a:hlinkClick r:id="rId6"/>
              </a:rPr>
              <a:t>://www.elament.org.uk/self-help-resources/suicide-prevention-week-2023</a:t>
            </a:r>
            <a:r>
              <a:rPr lang="en-GB" sz="1200" u="sng" dirty="0" smtClean="0">
                <a:hlinkClick r:id="rId6"/>
              </a:rPr>
              <a:t>/</a:t>
            </a:r>
            <a:endParaRPr lang="en-GB" sz="1200" u="sng" dirty="0" smtClean="0"/>
          </a:p>
          <a:p>
            <a:endParaRPr lang="en-GB" sz="1200" u="sng" dirty="0">
              <a:solidFill>
                <a:srgbClr val="0070C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200" b="1" u="sng" dirty="0">
                <a:solidFill>
                  <a:srgbClr val="004785"/>
                </a:solidFill>
              </a:rPr>
              <a:t>Ask, Tell Training Sessions </a:t>
            </a:r>
            <a:endParaRPr lang="en-GB" sz="1200" b="1" dirty="0">
              <a:solidFill>
                <a:srgbClr val="00A2E5"/>
              </a:solidFill>
            </a:endParaRPr>
          </a:p>
          <a:p>
            <a:pPr>
              <a:spcAft>
                <a:spcPts val="0"/>
              </a:spcAft>
            </a:pPr>
            <a:r>
              <a:rPr lang="en-GB" sz="1200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Mon 11</a:t>
            </a:r>
            <a:r>
              <a:rPr lang="en-GB" sz="1200" baseline="30000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th</a:t>
            </a:r>
            <a:r>
              <a:rPr lang="en-GB" sz="1200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 Sept </a:t>
            </a:r>
            <a:r>
              <a:rPr lang="en-GB" sz="1200" dirty="0" smtClean="0">
                <a:solidFill>
                  <a:srgbClr val="004785"/>
                </a:solidFill>
                <a:ea typeface="Calibri" panose="020F0502020204030204" pitchFamily="34" charset="0"/>
              </a:rPr>
              <a:t>9.30-11.30    Thurs </a:t>
            </a:r>
            <a:r>
              <a:rPr lang="en-GB" sz="1200" dirty="0">
                <a:solidFill>
                  <a:srgbClr val="004785"/>
                </a:solidFill>
                <a:ea typeface="Calibri" panose="020F0502020204030204" pitchFamily="34" charset="0"/>
              </a:rPr>
              <a:t>14</a:t>
            </a:r>
            <a:r>
              <a:rPr lang="en-GB" sz="1200" baseline="30000" dirty="0">
                <a:solidFill>
                  <a:srgbClr val="004785"/>
                </a:solidFill>
                <a:ea typeface="Calibri" panose="020F0502020204030204" pitchFamily="34" charset="0"/>
              </a:rPr>
              <a:t>th</a:t>
            </a:r>
            <a:r>
              <a:rPr lang="en-GB" sz="1200" dirty="0">
                <a:solidFill>
                  <a:srgbClr val="004785"/>
                </a:solidFill>
                <a:ea typeface="Calibri" panose="020F0502020204030204" pitchFamily="34" charset="0"/>
              </a:rPr>
              <a:t> Sept 2pm- 4pm</a:t>
            </a:r>
          </a:p>
          <a:p>
            <a:pPr>
              <a:spcAft>
                <a:spcPts val="0"/>
              </a:spcAft>
            </a:pPr>
            <a:r>
              <a:rPr lang="en-GB" sz="1200" dirty="0">
                <a:solidFill>
                  <a:srgbClr val="004785"/>
                </a:solidFill>
                <a:ea typeface="Calibri" panose="020F0502020204030204" pitchFamily="34" charset="0"/>
              </a:rPr>
              <a:t>To book a place and for any </a:t>
            </a:r>
            <a:r>
              <a:rPr lang="en-GB" sz="1200" dirty="0" smtClean="0">
                <a:solidFill>
                  <a:srgbClr val="004785"/>
                </a:solidFill>
                <a:ea typeface="Calibri" panose="020F0502020204030204" pitchFamily="34" charset="0"/>
              </a:rPr>
              <a:t> specific </a:t>
            </a:r>
            <a:r>
              <a:rPr lang="en-GB" sz="1200" dirty="0">
                <a:solidFill>
                  <a:srgbClr val="004785"/>
                </a:solidFill>
                <a:ea typeface="Calibri" panose="020F0502020204030204" pitchFamily="34" charset="0"/>
              </a:rPr>
              <a:t>training needs email </a:t>
            </a:r>
            <a:r>
              <a:rPr lang="en-GB" sz="1200" u="sng" dirty="0">
                <a:solidFill>
                  <a:srgbClr val="1F497D"/>
                </a:solidFill>
                <a:ea typeface="Calibri" panose="020F0502020204030204" pitchFamily="34" charset="0"/>
                <a:hlinkClick r:id="rId7"/>
              </a:rPr>
              <a:t>publicmentalhealth@lanarkshire.scot.nhs.uk</a:t>
            </a:r>
            <a:endParaRPr lang="en-GB" sz="1200" u="sng" dirty="0">
              <a:solidFill>
                <a:srgbClr val="1F497D"/>
              </a:solidFill>
              <a:ea typeface="Calibri" panose="020F0502020204030204" pitchFamily="34" charset="0"/>
            </a:endParaRPr>
          </a:p>
          <a:p>
            <a:endParaRPr lang="en-GB" sz="1200" dirty="0" smtClean="0">
              <a:solidFill>
                <a:srgbClr val="0070C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200" b="1" u="sng" dirty="0" smtClean="0">
                <a:solidFill>
                  <a:srgbClr val="00478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Suicide </a:t>
            </a:r>
            <a:r>
              <a:rPr lang="en-GB" sz="1200" b="1" u="sng" dirty="0">
                <a:solidFill>
                  <a:srgbClr val="00478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Prevention 7 a side Football </a:t>
            </a:r>
            <a:r>
              <a:rPr lang="en-GB" sz="1200" b="1" u="sng" dirty="0" smtClean="0">
                <a:solidFill>
                  <a:srgbClr val="00478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Tournament.</a:t>
            </a:r>
          </a:p>
          <a:p>
            <a:pPr>
              <a:spcAft>
                <a:spcPts val="0"/>
              </a:spcAft>
            </a:pPr>
            <a:r>
              <a:rPr lang="en-GB" sz="1200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Wed 13</a:t>
            </a:r>
            <a:r>
              <a:rPr lang="en-GB" sz="1200" baseline="30000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GB" sz="1200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Sept 9am-3pm</a:t>
            </a:r>
            <a:r>
              <a:rPr lang="en-GB" sz="1200" b="1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200" dirty="0" err="1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Ravenscraig</a:t>
            </a:r>
            <a:r>
              <a:rPr lang="en-GB" sz="1200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Regional Sports Facility</a:t>
            </a:r>
          </a:p>
          <a:p>
            <a:pPr>
              <a:spcAft>
                <a:spcPts val="0"/>
              </a:spcAft>
            </a:pPr>
            <a:r>
              <a:rPr lang="en-GB" sz="1200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Email </a:t>
            </a:r>
            <a:r>
              <a:rPr lang="en-GB" sz="1200" u="sng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football@northlan.gov.uk</a:t>
            </a:r>
          </a:p>
          <a:p>
            <a:pPr>
              <a:spcAft>
                <a:spcPts val="0"/>
              </a:spcAft>
            </a:pPr>
            <a:endParaRPr lang="en-GB" sz="800" dirty="0"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200" b="1" u="sng" dirty="0">
                <a:solidFill>
                  <a:srgbClr val="00478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Distribution of Suicide Prevention </a:t>
            </a:r>
            <a:r>
              <a:rPr lang="en-GB" sz="1200" b="1" u="sng" dirty="0" smtClean="0">
                <a:solidFill>
                  <a:srgbClr val="00478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Coasters</a:t>
            </a:r>
          </a:p>
          <a:p>
            <a:pPr>
              <a:spcAft>
                <a:spcPts val="0"/>
              </a:spcAft>
            </a:pPr>
            <a:r>
              <a:rPr lang="en-GB" sz="1200" dirty="0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10,000 </a:t>
            </a:r>
            <a:r>
              <a:rPr lang="en-GB" sz="1200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‘Every Life Matters’ drinks coasters will be distributed across pubs, restaurants and eateries in South </a:t>
            </a:r>
            <a:r>
              <a:rPr lang="en-GB" sz="1200" dirty="0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Lanarkshire, </a:t>
            </a:r>
            <a:r>
              <a:rPr lang="en-GB" sz="1200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including what to look out for if you are concerned about </a:t>
            </a:r>
            <a:r>
              <a:rPr lang="en-GB" sz="120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someone </a:t>
            </a:r>
            <a:r>
              <a:rPr lang="en-GB" sz="1200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GB" sz="1200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details of </a:t>
            </a:r>
            <a:r>
              <a:rPr lang="en-GB" sz="1200" dirty="0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crisis supports available.</a:t>
            </a:r>
            <a:endParaRPr lang="en-GB" sz="1200" dirty="0" smtClean="0">
              <a:solidFill>
                <a:srgbClr val="0070C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GB" sz="1200" b="1" u="sng" dirty="0" smtClean="0">
              <a:solidFill>
                <a:srgbClr val="004785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200" b="1" u="sng" dirty="0" smtClean="0">
                <a:solidFill>
                  <a:srgbClr val="00478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New Video campaign  </a:t>
            </a:r>
            <a:r>
              <a:rPr lang="en-GB" sz="1200" dirty="0" smtClean="0">
                <a:solidFill>
                  <a:srgbClr val="00478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North Lanarkshire Suicide Prevention will be launching a new Suicide Prevention video campaign</a:t>
            </a:r>
          </a:p>
          <a:p>
            <a:pPr>
              <a:spcAft>
                <a:spcPts val="0"/>
              </a:spcAft>
            </a:pPr>
            <a:r>
              <a:rPr lang="en-GB" sz="1200" dirty="0">
                <a:solidFill>
                  <a:schemeClr val="accent1"/>
                </a:solidFill>
                <a:ea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https://</a:t>
            </a:r>
            <a:r>
              <a:rPr lang="en-GB" sz="1200" dirty="0" smtClean="0">
                <a:solidFill>
                  <a:schemeClr val="accent1"/>
                </a:solidFill>
                <a:ea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www.northlanarkshire.gov.uk/social-care-and-health/suicide-prevention-nl</a:t>
            </a:r>
            <a:endParaRPr lang="en-GB" sz="1200" dirty="0" smtClean="0">
              <a:solidFill>
                <a:schemeClr val="accent1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GB" sz="1200" dirty="0" smtClean="0">
              <a:solidFill>
                <a:schemeClr val="accent1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GB" sz="800" dirty="0">
              <a:solidFill>
                <a:srgbClr val="0070C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GB" sz="1200" dirty="0" smtClean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GB" sz="1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GB" sz="1200" dirty="0" smtClean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92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48582" y="-32877"/>
            <a:ext cx="958866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Improvement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433588"/>
            <a:ext cx="5634040" cy="2698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99122" y="2766563"/>
            <a:ext cx="27151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</a:rPr>
              <a:t>69 participated in the online pilot </a:t>
            </a:r>
          </a:p>
        </p:txBody>
      </p:sp>
      <p:sp>
        <p:nvSpPr>
          <p:cNvPr id="51" name="Rectangle 50"/>
          <p:cNvSpPr/>
          <p:nvPr/>
        </p:nvSpPr>
        <p:spPr>
          <a:xfrm>
            <a:off x="64807" y="426699"/>
            <a:ext cx="4982548" cy="5008324"/>
          </a:xfrm>
          <a:prstGeom prst="rect">
            <a:avLst/>
          </a:prstGeom>
          <a:solidFill>
            <a:srgbClr val="FFFFFF"/>
          </a:solidFill>
          <a:ln>
            <a:solidFill>
              <a:srgbClr val="0047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200" dirty="0" smtClean="0">
                <a:solidFill>
                  <a:srgbClr val="004785"/>
                </a:solidFill>
                <a:cs typeface="Calibri" panose="020F0502020204030204" pitchFamily="34" charset="0"/>
              </a:rPr>
              <a:t>There </a:t>
            </a:r>
            <a:r>
              <a:rPr lang="en-GB" sz="1200" dirty="0">
                <a:solidFill>
                  <a:srgbClr val="004785"/>
                </a:solidFill>
                <a:cs typeface="Calibri" panose="020F0502020204030204" pitchFamily="34" charset="0"/>
              </a:rPr>
              <a:t>are different levels of Suicide Prevention </a:t>
            </a:r>
            <a:r>
              <a:rPr lang="en-GB" sz="1200" dirty="0" smtClean="0">
                <a:solidFill>
                  <a:srgbClr val="004785"/>
                </a:solidFill>
                <a:cs typeface="Calibri" panose="020F0502020204030204" pitchFamily="34" charset="0"/>
              </a:rPr>
              <a:t>training from a one </a:t>
            </a:r>
            <a:r>
              <a:rPr lang="en-GB" sz="1200" dirty="0">
                <a:solidFill>
                  <a:srgbClr val="004785"/>
                </a:solidFill>
                <a:cs typeface="Calibri" panose="020F0502020204030204" pitchFamily="34" charset="0"/>
              </a:rPr>
              <a:t>hour online </a:t>
            </a:r>
            <a:r>
              <a:rPr lang="en-GB" sz="1200" dirty="0" smtClean="0">
                <a:solidFill>
                  <a:srgbClr val="004785"/>
                </a:solidFill>
                <a:cs typeface="Calibri" panose="020F0502020204030204" pitchFamily="34" charset="0"/>
              </a:rPr>
              <a:t>ALERT briefing, to a two hour </a:t>
            </a:r>
            <a:r>
              <a:rPr lang="en-GB" sz="1200" b="1" dirty="0" smtClean="0">
                <a:solidFill>
                  <a:srgbClr val="004785"/>
                </a:solidFill>
                <a:cs typeface="Calibri" panose="020F0502020204030204" pitchFamily="34" charset="0"/>
              </a:rPr>
              <a:t>Ask Tell training </a:t>
            </a:r>
            <a:r>
              <a:rPr lang="en-GB" sz="1200" dirty="0" smtClean="0">
                <a:solidFill>
                  <a:srgbClr val="004785"/>
                </a:solidFill>
                <a:cs typeface="Calibri" panose="020F0502020204030204" pitchFamily="34" charset="0"/>
              </a:rPr>
              <a:t>session, which includes (Mental Health, Healthy Conversations and Suicide Prevention).  This also highlights local guidance </a:t>
            </a:r>
            <a:r>
              <a:rPr lang="en-GB" sz="1200" dirty="0">
                <a:solidFill>
                  <a:srgbClr val="004785"/>
                </a:solidFill>
                <a:cs typeface="Calibri" panose="020F0502020204030204" pitchFamily="34" charset="0"/>
              </a:rPr>
              <a:t>and </a:t>
            </a:r>
            <a:r>
              <a:rPr lang="en-GB" sz="1200" dirty="0" smtClean="0">
                <a:solidFill>
                  <a:srgbClr val="004785"/>
                </a:solidFill>
                <a:cs typeface="Calibri" panose="020F0502020204030204" pitchFamily="34" charset="0"/>
              </a:rPr>
              <a:t>supports. There </a:t>
            </a:r>
            <a:r>
              <a:rPr lang="en-GB" sz="1200" dirty="0" smtClean="0">
                <a:solidFill>
                  <a:srgbClr val="004785"/>
                </a:solidFill>
                <a:cs typeface="Calibri" panose="020F0502020204030204" pitchFamily="34" charset="0"/>
              </a:rPr>
              <a:t>is also a more intensive two </a:t>
            </a:r>
            <a:r>
              <a:rPr lang="en-GB" sz="1200" dirty="0">
                <a:solidFill>
                  <a:srgbClr val="004785"/>
                </a:solidFill>
                <a:cs typeface="Calibri" panose="020F0502020204030204" pitchFamily="34" charset="0"/>
              </a:rPr>
              <a:t>day </a:t>
            </a:r>
            <a:r>
              <a:rPr lang="en-GB" sz="1200" dirty="0" smtClean="0">
                <a:solidFill>
                  <a:srgbClr val="004785"/>
                </a:solidFill>
                <a:cs typeface="Calibri" panose="020F0502020204030204" pitchFamily="34" charset="0"/>
              </a:rPr>
              <a:t>ASIST training </a:t>
            </a:r>
            <a:r>
              <a:rPr lang="en-GB" sz="1200" dirty="0">
                <a:solidFill>
                  <a:srgbClr val="004785"/>
                </a:solidFill>
                <a:cs typeface="Calibri" panose="020F0502020204030204" pitchFamily="34" charset="0"/>
              </a:rPr>
              <a:t>designed to give skills in applied </a:t>
            </a:r>
            <a:r>
              <a:rPr lang="en-GB" sz="1200" dirty="0" smtClean="0">
                <a:solidFill>
                  <a:srgbClr val="004785"/>
                </a:solidFill>
                <a:cs typeface="Calibri" panose="020F0502020204030204" pitchFamily="34" charset="0"/>
              </a:rPr>
              <a:t>interventions when in contact </a:t>
            </a:r>
            <a:r>
              <a:rPr lang="en-GB" sz="1200" dirty="0">
                <a:solidFill>
                  <a:srgbClr val="004785"/>
                </a:solidFill>
                <a:cs typeface="Calibri" panose="020F0502020204030204" pitchFamily="34" charset="0"/>
              </a:rPr>
              <a:t>with </a:t>
            </a:r>
            <a:r>
              <a:rPr lang="en-GB" sz="1200" dirty="0" smtClean="0">
                <a:solidFill>
                  <a:srgbClr val="004785"/>
                </a:solidFill>
                <a:cs typeface="Calibri" panose="020F0502020204030204" pitchFamily="34" charset="0"/>
              </a:rPr>
              <a:t>people who </a:t>
            </a:r>
            <a:r>
              <a:rPr lang="en-GB" sz="1200" dirty="0">
                <a:solidFill>
                  <a:srgbClr val="004785"/>
                </a:solidFill>
                <a:cs typeface="Calibri" panose="020F0502020204030204" pitchFamily="34" charset="0"/>
              </a:rPr>
              <a:t>may </a:t>
            </a:r>
            <a:r>
              <a:rPr lang="en-GB" sz="1200" dirty="0" smtClean="0">
                <a:solidFill>
                  <a:srgbClr val="004785"/>
                </a:solidFill>
                <a:cs typeface="Calibri" panose="020F0502020204030204" pitchFamily="34" charset="0"/>
              </a:rPr>
              <a:t>have thoughts of suicide.</a:t>
            </a:r>
            <a:endParaRPr lang="en-GB" sz="1200" i="1" dirty="0" smtClean="0"/>
          </a:p>
          <a:p>
            <a:pPr lvl="0"/>
            <a:r>
              <a:rPr lang="en-GB" sz="800" i="1" dirty="0" smtClean="0"/>
              <a:t>.30 </a:t>
            </a:r>
            <a:r>
              <a:rPr lang="en-GB" sz="800" i="1" dirty="0"/>
              <a:t>am – 11.30 am &amp; </a:t>
            </a:r>
            <a:r>
              <a:rPr lang="en-GB" sz="800" i="1" dirty="0" smtClean="0"/>
              <a:t>u 1</a:t>
            </a:r>
            <a:r>
              <a:rPr lang="en-GB" sz="800" i="1" baseline="30000" dirty="0" smtClean="0"/>
              <a:t>h</a:t>
            </a:r>
            <a:r>
              <a:rPr lang="en-GB" sz="800" i="1" dirty="0" smtClean="0"/>
              <a:t> </a:t>
            </a:r>
          </a:p>
          <a:p>
            <a:pPr lvl="0"/>
            <a:r>
              <a:rPr lang="en-GB" sz="1200" b="1" u="sng" dirty="0" smtClean="0">
                <a:solidFill>
                  <a:srgbClr val="1F497D"/>
                </a:solidFill>
                <a:ea typeface="Calibri" panose="020F0502020204030204" pitchFamily="34" charset="0"/>
              </a:rPr>
              <a:t>Ask, Tell Training dates during SP week;</a:t>
            </a:r>
          </a:p>
          <a:p>
            <a:pPr>
              <a:spcAft>
                <a:spcPts val="0"/>
              </a:spcAft>
            </a:pPr>
            <a:r>
              <a:rPr lang="en-GB" sz="1200" b="1" dirty="0" smtClean="0">
                <a:solidFill>
                  <a:srgbClr val="1F497D"/>
                </a:solidFill>
                <a:ea typeface="Calibri" panose="020F0502020204030204" pitchFamily="34" charset="0"/>
              </a:rPr>
              <a:t>Mon 11</a:t>
            </a:r>
            <a:r>
              <a:rPr lang="en-GB" sz="1200" b="1" baseline="30000" dirty="0" smtClean="0">
                <a:solidFill>
                  <a:srgbClr val="1F497D"/>
                </a:solidFill>
                <a:ea typeface="Calibri" panose="020F0502020204030204" pitchFamily="34" charset="0"/>
              </a:rPr>
              <a:t>th</a:t>
            </a:r>
            <a:r>
              <a:rPr lang="en-GB" sz="1200" b="1" dirty="0" smtClean="0">
                <a:solidFill>
                  <a:srgbClr val="1F497D"/>
                </a:solidFill>
                <a:ea typeface="Calibri" panose="020F0502020204030204" pitchFamily="34" charset="0"/>
              </a:rPr>
              <a:t> Sept 9.30-11.30</a:t>
            </a:r>
          </a:p>
          <a:p>
            <a:pPr>
              <a:spcAft>
                <a:spcPts val="0"/>
              </a:spcAft>
            </a:pPr>
            <a:r>
              <a:rPr lang="en-GB" sz="1200" b="1" dirty="0" smtClean="0">
                <a:solidFill>
                  <a:srgbClr val="1F497D"/>
                </a:solidFill>
                <a:ea typeface="Calibri" panose="020F0502020204030204" pitchFamily="34" charset="0"/>
              </a:rPr>
              <a:t>Thurs 14</a:t>
            </a:r>
            <a:r>
              <a:rPr lang="en-GB" sz="1200" b="1" baseline="30000" dirty="0" smtClean="0">
                <a:solidFill>
                  <a:srgbClr val="1F497D"/>
                </a:solidFill>
                <a:ea typeface="Calibri" panose="020F0502020204030204" pitchFamily="34" charset="0"/>
              </a:rPr>
              <a:t>th</a:t>
            </a:r>
            <a:r>
              <a:rPr lang="en-GB" sz="1200" b="1" dirty="0" smtClean="0">
                <a:solidFill>
                  <a:srgbClr val="1F497D"/>
                </a:solidFill>
                <a:ea typeface="Calibri" panose="020F0502020204030204" pitchFamily="34" charset="0"/>
              </a:rPr>
              <a:t> Sept 2pm- 4pm</a:t>
            </a:r>
            <a:endParaRPr lang="en-GB" sz="1200" b="1" dirty="0"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GB" sz="1200" b="1" dirty="0" smtClean="0">
                <a:solidFill>
                  <a:srgbClr val="1F497D"/>
                </a:solidFill>
                <a:ea typeface="Calibri" panose="020F0502020204030204" pitchFamily="34" charset="0"/>
              </a:rPr>
              <a:t>To book a place &amp; for any specific training needs email </a:t>
            </a:r>
            <a:r>
              <a:rPr lang="en-GB" sz="1200" u="sng" dirty="0" smtClean="0">
                <a:solidFill>
                  <a:srgbClr val="1F497D"/>
                </a:solidFill>
                <a:ea typeface="Calibri" panose="020F0502020204030204" pitchFamily="34" charset="0"/>
                <a:hlinkClick r:id="rId3"/>
              </a:rPr>
              <a:t>publicmentalhealth@lanarkshire.scot.nhs.uk</a:t>
            </a:r>
            <a:r>
              <a:rPr lang="en-GB" sz="1200" dirty="0" smtClean="0">
                <a:solidFill>
                  <a:srgbClr val="1F497D"/>
                </a:solidFill>
                <a:ea typeface="Calibri" panose="020F0502020204030204" pitchFamily="34" charset="0"/>
              </a:rPr>
              <a:t> </a:t>
            </a:r>
            <a:r>
              <a:rPr lang="en-GB" sz="1200" dirty="0" smtClean="0"/>
              <a:t>ad </a:t>
            </a:r>
            <a:r>
              <a:rPr lang="en-GB" dirty="0"/>
              <a:t>with these </a:t>
            </a:r>
            <a:r>
              <a:rPr lang="en-GB" dirty="0" smtClean="0"/>
              <a:t>dates</a:t>
            </a:r>
            <a:endParaRPr lang="en-GB" sz="1200" b="1" dirty="0">
              <a:solidFill>
                <a:srgbClr val="00A2E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en-GB" sz="1200" b="1" dirty="0" smtClean="0">
              <a:solidFill>
                <a:srgbClr val="00A2E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en-GB" sz="1200" b="1" dirty="0">
              <a:solidFill>
                <a:srgbClr val="00A2E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en-GB" sz="1200" b="1" dirty="0" smtClean="0">
              <a:solidFill>
                <a:srgbClr val="00A2E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en-GB" sz="1200" b="1" dirty="0">
              <a:solidFill>
                <a:srgbClr val="00A2E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en-GB" sz="1200" b="1" dirty="0" smtClean="0">
              <a:solidFill>
                <a:srgbClr val="00A2E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en-GB" sz="1200" b="1" dirty="0">
              <a:solidFill>
                <a:srgbClr val="00A2E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en-GB" sz="1200" b="1" dirty="0" smtClean="0">
              <a:solidFill>
                <a:srgbClr val="00A2E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en-GB" sz="1200" b="1" dirty="0">
              <a:solidFill>
                <a:srgbClr val="00A2E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en-GB" sz="1200" b="1" dirty="0" smtClean="0">
              <a:solidFill>
                <a:srgbClr val="00A2E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en-GB" sz="1200" b="1" dirty="0" smtClean="0">
              <a:solidFill>
                <a:srgbClr val="00A2E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GB" sz="1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 Lanarkshire </a:t>
            </a:r>
            <a:r>
              <a:rPr lang="en-GB" sz="1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 </a:t>
            </a:r>
            <a:r>
              <a:rPr lang="en-GB" sz="1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full of information </a:t>
            </a:r>
            <a:r>
              <a:rPr lang="en-GB" sz="1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lang="en-GB" sz="1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help keep </a:t>
            </a:r>
            <a:r>
              <a:rPr lang="en-GB" sz="1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people </a:t>
            </a:r>
            <a:r>
              <a:rPr lang="en-GB" sz="1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safe and </a:t>
            </a:r>
            <a:r>
              <a:rPr lang="en-GB" sz="1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guidance on </a:t>
            </a:r>
            <a:r>
              <a:rPr lang="en-GB" sz="1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</a:t>
            </a:r>
            <a:r>
              <a:rPr lang="en-GB" sz="1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look out for </a:t>
            </a:r>
            <a:r>
              <a:rPr lang="en-GB" sz="1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others, </a:t>
            </a:r>
            <a:r>
              <a:rPr lang="en-GB" sz="1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who </a:t>
            </a:r>
            <a:r>
              <a:rPr lang="en-GB" sz="1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may be </a:t>
            </a:r>
            <a:r>
              <a:rPr lang="en-GB" sz="1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concerned </a:t>
            </a:r>
            <a:r>
              <a:rPr lang="en-GB" sz="1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about. </a:t>
            </a:r>
            <a:r>
              <a:rPr lang="en-GB" sz="1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GB" sz="1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ownload </a:t>
            </a:r>
            <a:r>
              <a:rPr lang="en-GB" sz="1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free from </a:t>
            </a:r>
            <a:r>
              <a:rPr lang="en-GB" sz="1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your </a:t>
            </a:r>
            <a:r>
              <a:rPr lang="en-GB" sz="1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 </a:t>
            </a:r>
            <a:r>
              <a:rPr lang="en-GB" sz="1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Store</a:t>
            </a:r>
            <a:r>
              <a:rPr lang="en-GB" sz="1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Search for SP Lanarkshire</a:t>
            </a:r>
          </a:p>
        </p:txBody>
      </p:sp>
      <p:sp>
        <p:nvSpPr>
          <p:cNvPr id="56" name="Rectangle 55"/>
          <p:cNvSpPr/>
          <p:nvPr/>
        </p:nvSpPr>
        <p:spPr>
          <a:xfrm>
            <a:off x="0" y="5813318"/>
            <a:ext cx="9906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151713" y="89320"/>
            <a:ext cx="4625504" cy="1559812"/>
          </a:xfrm>
          <a:prstGeom prst="rect">
            <a:avLst/>
          </a:prstGeom>
          <a:solidFill>
            <a:srgbClr val="FFFFFF"/>
          </a:solidFill>
          <a:ln>
            <a:solidFill>
              <a:srgbClr val="0047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endParaRPr lang="en-GB" sz="1200" b="1" dirty="0" smtClean="0">
              <a:solidFill>
                <a:srgbClr val="00A2E5"/>
              </a:solidFill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n-GB" sz="800" dirty="0" smtClean="0">
              <a:solidFill>
                <a:srgbClr val="00A2E5"/>
              </a:solidFill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 smtClean="0">
                <a:solidFill>
                  <a:srgbClr val="00A2E5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You </a:t>
            </a:r>
            <a:r>
              <a:rPr lang="en-GB" sz="1200" dirty="0">
                <a:solidFill>
                  <a:srgbClr val="00A2E5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have all the experience you need to save a life, </a:t>
            </a:r>
            <a:endParaRPr lang="en-GB" sz="1200" dirty="0" smtClean="0">
              <a:solidFill>
                <a:srgbClr val="00A2E5"/>
              </a:solidFill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 smtClean="0">
                <a:solidFill>
                  <a:srgbClr val="00A2E5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trust your instincts</a:t>
            </a:r>
            <a:r>
              <a:rPr lang="en-GB" sz="1200" dirty="0">
                <a:solidFill>
                  <a:srgbClr val="00A2E5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, start a conversation</a:t>
            </a:r>
            <a:r>
              <a:rPr lang="en-GB" sz="1200" dirty="0" smtClean="0">
                <a:solidFill>
                  <a:srgbClr val="00A2E5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en-GB" sz="1200" dirty="0" smtClean="0"/>
              <a:t> </a:t>
            </a:r>
            <a:r>
              <a:rPr lang="en-GB" sz="1200" dirty="0" smtClean="0">
                <a:solidFill>
                  <a:srgbClr val="00A2E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GB" sz="1200" dirty="0">
                <a:solidFill>
                  <a:srgbClr val="00A2E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more info go to</a:t>
            </a:r>
            <a:r>
              <a:rPr lang="en-GB" sz="1200" dirty="0" smtClean="0">
                <a:solidFill>
                  <a:srgbClr val="00A2E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200" b="1" u="sng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</a:t>
            </a:r>
            <a:r>
              <a:rPr lang="en-GB" sz="12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www.samaritans.org/scotland/support-us/campaign/small-talk-saves-lives/</a:t>
            </a:r>
            <a:r>
              <a:rPr lang="en-GB" sz="1200" b="1" dirty="0" smtClean="0"/>
              <a:t>tincts</a:t>
            </a:r>
            <a:r>
              <a:rPr lang="en-GB" sz="1200" b="1" dirty="0"/>
              <a:t>, start a conversation.</a:t>
            </a:r>
            <a:endParaRPr lang="en-GB" sz="1200" dirty="0"/>
          </a:p>
        </p:txBody>
      </p:sp>
      <p:sp>
        <p:nvSpPr>
          <p:cNvPr id="15" name="Rectangle 14"/>
          <p:cNvSpPr/>
          <p:nvPr/>
        </p:nvSpPr>
        <p:spPr>
          <a:xfrm>
            <a:off x="64807" y="62231"/>
            <a:ext cx="4994760" cy="370353"/>
          </a:xfrm>
          <a:prstGeom prst="rect">
            <a:avLst/>
          </a:prstGeom>
          <a:solidFill>
            <a:srgbClr val="00A2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Training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5904" y="62231"/>
            <a:ext cx="922746" cy="653180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5176180" y="62743"/>
            <a:ext cx="2755435" cy="444923"/>
          </a:xfrm>
          <a:prstGeom prst="rect">
            <a:avLst/>
          </a:prstGeom>
          <a:solidFill>
            <a:srgbClr val="00A2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Samaritans Campaign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807" y="5598819"/>
            <a:ext cx="9741043" cy="1354217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b="1" u="sng" dirty="0">
                <a:solidFill>
                  <a:schemeClr val="tx1"/>
                </a:solidFill>
              </a:rPr>
              <a:t>Support details </a:t>
            </a:r>
          </a:p>
          <a:p>
            <a:endParaRPr lang="en-GB" sz="1200" dirty="0">
              <a:solidFill>
                <a:schemeClr val="tx1"/>
              </a:solidFill>
            </a:endParaRPr>
          </a:p>
          <a:p>
            <a:r>
              <a:rPr lang="en-GB" sz="1400" dirty="0">
                <a:solidFill>
                  <a:schemeClr val="tx1"/>
                </a:solidFill>
              </a:rPr>
              <a:t>If you are feeling suicidal, phone the Samaritans on </a:t>
            </a:r>
            <a:r>
              <a:rPr lang="en-GB" sz="1400" b="1" dirty="0">
                <a:solidFill>
                  <a:srgbClr val="004785"/>
                </a:solidFill>
              </a:rPr>
              <a:t>116123</a:t>
            </a:r>
            <a:r>
              <a:rPr lang="en-GB" sz="1400" dirty="0">
                <a:solidFill>
                  <a:schemeClr val="tx1"/>
                </a:solidFill>
              </a:rPr>
              <a:t> (free 24-hour service or visit </a:t>
            </a:r>
            <a:r>
              <a:rPr lang="en-GB" sz="1400" dirty="0">
                <a:solidFill>
                  <a:schemeClr val="tx1"/>
                </a:solidFill>
                <a:hlinkClick r:id="rId6"/>
              </a:rPr>
              <a:t>www.Samaritans.org</a:t>
            </a:r>
            <a:r>
              <a:rPr lang="en-GB" sz="1400" dirty="0">
                <a:solidFill>
                  <a:schemeClr val="tx1"/>
                </a:solidFill>
              </a:rPr>
              <a:t>) or Breathing Space on </a:t>
            </a:r>
            <a:r>
              <a:rPr lang="en-GB" sz="1400" b="1" dirty="0" smtClean="0">
                <a:solidFill>
                  <a:srgbClr val="004785"/>
                </a:solidFill>
              </a:rPr>
              <a:t>0800 </a:t>
            </a:r>
            <a:r>
              <a:rPr lang="en-GB" sz="1400" b="1" dirty="0">
                <a:solidFill>
                  <a:srgbClr val="004785"/>
                </a:solidFill>
              </a:rPr>
              <a:t>83 85 87</a:t>
            </a:r>
            <a:r>
              <a:rPr lang="en-GB" sz="1400" dirty="0" smtClean="0">
                <a:solidFill>
                  <a:srgbClr val="004785"/>
                </a:solidFill>
              </a:rPr>
              <a:t> </a:t>
            </a:r>
            <a:r>
              <a:rPr lang="en-GB" sz="1400" dirty="0">
                <a:solidFill>
                  <a:schemeClr val="tx1"/>
                </a:solidFill>
              </a:rPr>
              <a:t>(free to call between </a:t>
            </a:r>
            <a:r>
              <a:rPr lang="en-GB" sz="1400" dirty="0" smtClean="0">
                <a:solidFill>
                  <a:schemeClr val="tx1"/>
                </a:solidFill>
              </a:rPr>
              <a:t>9pm </a:t>
            </a:r>
            <a:r>
              <a:rPr lang="en-GB" sz="1400" dirty="0">
                <a:solidFill>
                  <a:schemeClr val="tx1"/>
                </a:solidFill>
              </a:rPr>
              <a:t>and </a:t>
            </a:r>
            <a:r>
              <a:rPr lang="en-GB" sz="1400" dirty="0" smtClean="0">
                <a:solidFill>
                  <a:schemeClr val="tx1"/>
                </a:solidFill>
              </a:rPr>
              <a:t>2am </a:t>
            </a:r>
            <a:r>
              <a:rPr lang="en-GB" sz="1400" dirty="0">
                <a:solidFill>
                  <a:schemeClr val="tx1"/>
                </a:solidFill>
              </a:rPr>
              <a:t>or visit </a:t>
            </a:r>
            <a:r>
              <a:rPr lang="en-GB" sz="1400" dirty="0">
                <a:solidFill>
                  <a:schemeClr val="tx1"/>
                </a:solidFill>
                <a:hlinkClick r:id="rId7"/>
              </a:rPr>
              <a:t>www.breathingspace.scot</a:t>
            </a:r>
            <a:r>
              <a:rPr lang="en-GB" sz="1400" dirty="0">
                <a:solidFill>
                  <a:schemeClr val="tx1"/>
                </a:solidFill>
              </a:rPr>
              <a:t>).  If you are a young person contact </a:t>
            </a:r>
            <a:endParaRPr lang="en-GB" sz="1400" dirty="0" smtClean="0">
              <a:solidFill>
                <a:schemeClr val="tx1"/>
              </a:solidFill>
            </a:endParaRPr>
          </a:p>
          <a:p>
            <a:r>
              <a:rPr lang="en-GB" sz="1400" dirty="0" smtClean="0">
                <a:solidFill>
                  <a:schemeClr val="tx1"/>
                </a:solidFill>
              </a:rPr>
              <a:t>Childline </a:t>
            </a:r>
            <a:r>
              <a:rPr lang="en-GB" sz="1400" b="1" dirty="0">
                <a:solidFill>
                  <a:schemeClr val="tx1"/>
                </a:solidFill>
              </a:rPr>
              <a:t>on </a:t>
            </a:r>
            <a:r>
              <a:rPr lang="en-GB" sz="1400" b="1" dirty="0">
                <a:solidFill>
                  <a:srgbClr val="004785"/>
                </a:solidFill>
              </a:rPr>
              <a:t>0800 1111 </a:t>
            </a:r>
            <a:r>
              <a:rPr lang="en-GB" sz="1400" dirty="0">
                <a:solidFill>
                  <a:schemeClr val="tx1"/>
                </a:solidFill>
              </a:rPr>
              <a:t>24/7 or Hopeline </a:t>
            </a:r>
            <a:r>
              <a:rPr lang="en-GB" sz="1400" dirty="0" smtClean="0">
                <a:solidFill>
                  <a:schemeClr val="tx1"/>
                </a:solidFill>
              </a:rPr>
              <a:t>9am </a:t>
            </a:r>
            <a:r>
              <a:rPr lang="en-GB" sz="1400" dirty="0">
                <a:solidFill>
                  <a:schemeClr val="tx1"/>
                </a:solidFill>
              </a:rPr>
              <a:t>to </a:t>
            </a:r>
            <a:r>
              <a:rPr lang="en-GB" sz="1400" dirty="0" smtClean="0">
                <a:solidFill>
                  <a:schemeClr val="tx1"/>
                </a:solidFill>
              </a:rPr>
              <a:t>midnight on </a:t>
            </a:r>
            <a:r>
              <a:rPr lang="en-GB" sz="1400" b="1" dirty="0">
                <a:solidFill>
                  <a:srgbClr val="004785"/>
                </a:solidFill>
              </a:rPr>
              <a:t>0800 068 41 41</a:t>
            </a:r>
          </a:p>
          <a:p>
            <a:endParaRPr lang="en-GB" sz="1200" dirty="0">
              <a:solidFill>
                <a:srgbClr val="004785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68724" y="3788929"/>
            <a:ext cx="39867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70C0"/>
                </a:solidFill>
              </a:rPr>
              <a:t>We all have bad days, but for some people, life just feels too hard</a:t>
            </a:r>
            <a:r>
              <a:rPr lang="en-GB" sz="1200" dirty="0" smtClean="0">
                <a:solidFill>
                  <a:srgbClr val="0070C0"/>
                </a:solidFill>
              </a:rPr>
              <a:t>.  </a:t>
            </a:r>
            <a:r>
              <a:rPr lang="en-GB" sz="1200" dirty="0">
                <a:solidFill>
                  <a:srgbClr val="0070C0"/>
                </a:solidFill>
              </a:rPr>
              <a:t>Anyone could have these feelings and it's sometimes the person we least expect that is suffering. </a:t>
            </a:r>
            <a:r>
              <a:rPr lang="en-GB" sz="1200" dirty="0" smtClean="0">
                <a:solidFill>
                  <a:srgbClr val="0070C0"/>
                </a:solidFill>
              </a:rPr>
              <a:t> But </a:t>
            </a:r>
            <a:r>
              <a:rPr lang="en-GB" sz="1200" dirty="0">
                <a:solidFill>
                  <a:srgbClr val="0070C0"/>
                </a:solidFill>
              </a:rPr>
              <a:t>with help, these feelings can be overcome. </a:t>
            </a:r>
            <a:r>
              <a:rPr lang="en-GB" sz="1200" dirty="0" smtClean="0">
                <a:solidFill>
                  <a:srgbClr val="0070C0"/>
                </a:solidFill>
              </a:rPr>
              <a:t> It </a:t>
            </a:r>
            <a:r>
              <a:rPr lang="en-GB" sz="1200" dirty="0">
                <a:solidFill>
                  <a:srgbClr val="0070C0"/>
                </a:solidFill>
              </a:rPr>
              <a:t>starts with reaching </a:t>
            </a:r>
            <a:r>
              <a:rPr lang="en-GB" sz="1200" dirty="0" smtClean="0">
                <a:solidFill>
                  <a:srgbClr val="0070C0"/>
                </a:solidFill>
              </a:rPr>
              <a:t>out, so </a:t>
            </a:r>
            <a:r>
              <a:rPr lang="en-GB" sz="1200" dirty="0">
                <a:solidFill>
                  <a:srgbClr val="0070C0"/>
                </a:solidFill>
              </a:rPr>
              <a:t>L</a:t>
            </a:r>
            <a:r>
              <a:rPr lang="en-GB" sz="1200" dirty="0" smtClean="0">
                <a:solidFill>
                  <a:srgbClr val="0070C0"/>
                </a:solidFill>
              </a:rPr>
              <a:t>et's </a:t>
            </a:r>
            <a:r>
              <a:rPr lang="en-GB" sz="1200" dirty="0">
                <a:solidFill>
                  <a:srgbClr val="0070C0"/>
                </a:solidFill>
              </a:rPr>
              <a:t>T</a:t>
            </a:r>
            <a:r>
              <a:rPr lang="en-GB" sz="1200" dirty="0" smtClean="0">
                <a:solidFill>
                  <a:srgbClr val="0070C0"/>
                </a:solidFill>
              </a:rPr>
              <a:t>alk.</a:t>
            </a:r>
          </a:p>
          <a:p>
            <a:r>
              <a:rPr lang="en-GB" sz="1200" dirty="0">
                <a:solidFill>
                  <a:srgbClr val="0070C0"/>
                </a:solidFill>
              </a:rPr>
              <a:t>https://www.northlanarkshire.gov.uk/social-care-and-health/suicide-prevention-nl/lets-talk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7888" y="4454890"/>
            <a:ext cx="809348" cy="894494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03" y="3479107"/>
            <a:ext cx="2374095" cy="1046834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64807" y="2838994"/>
            <a:ext cx="4994760" cy="524745"/>
          </a:xfrm>
          <a:prstGeom prst="rect">
            <a:avLst/>
          </a:prstGeom>
          <a:solidFill>
            <a:srgbClr val="00A2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Suicide Prevention (SP) </a:t>
            </a:r>
            <a:r>
              <a:rPr lang="en-GB" b="1" dirty="0"/>
              <a:t>Lanarkshire App</a:t>
            </a:r>
          </a:p>
        </p:txBody>
      </p:sp>
      <p:pic>
        <p:nvPicPr>
          <p:cNvPr id="24" name="Picture 23" descr="Graphical user interface, application, chat or text message&#10;&#10;Description automatically generated">
            <a:extLst>
              <a:ext uri="{FF2B5EF4-FFF2-40B4-BE49-F238E27FC236}">
                <a16:creationId xmlns:a16="http://schemas.microsoft.com/office/drawing/2014/main" id="{DC8EDF67-9811-A840-61B2-E088B0820F77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93" y="3458679"/>
            <a:ext cx="2389904" cy="10455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168724" y="2325811"/>
            <a:ext cx="45625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srgbClr val="0070C0"/>
                </a:solidFill>
              </a:rPr>
              <a:t>Keepsafe Resource Links </a:t>
            </a:r>
            <a:r>
              <a:rPr lang="en-GB" sz="1200" dirty="0" smtClean="0">
                <a:solidFill>
                  <a:srgbClr val="0070C0"/>
                </a:solidFill>
              </a:rPr>
              <a:t>- Offer support for anyone struggling </a:t>
            </a:r>
          </a:p>
          <a:p>
            <a:r>
              <a:rPr lang="en-GB" sz="1200" dirty="0" smtClean="0">
                <a:solidFill>
                  <a:srgbClr val="0070C0"/>
                </a:solidFill>
              </a:rPr>
              <a:t>with their mental health or thinking about suicide.</a:t>
            </a:r>
          </a:p>
          <a:p>
            <a:endParaRPr lang="en-GB" sz="1200" dirty="0">
              <a:solidFill>
                <a:srgbClr val="0070C0"/>
              </a:solidFill>
            </a:endParaRPr>
          </a:p>
          <a:p>
            <a:endParaRPr lang="en-GB" sz="1200" dirty="0" smtClean="0">
              <a:solidFill>
                <a:srgbClr val="0070C0"/>
              </a:solidFill>
            </a:endParaRPr>
          </a:p>
          <a:p>
            <a:r>
              <a:rPr lang="en-GB" sz="1200" b="1" dirty="0" smtClean="0">
                <a:solidFill>
                  <a:srgbClr val="0070C0"/>
                </a:solidFill>
              </a:rPr>
              <a:t>South </a:t>
            </a:r>
            <a:r>
              <a:rPr lang="en-GB" sz="1200" b="1" dirty="0">
                <a:solidFill>
                  <a:srgbClr val="0070C0"/>
                </a:solidFill>
              </a:rPr>
              <a:t>Lanarkshire </a:t>
            </a:r>
            <a:r>
              <a:rPr lang="en-GB" sz="1200" b="1" dirty="0" smtClean="0">
                <a:solidFill>
                  <a:srgbClr val="0070C0"/>
                </a:solidFill>
              </a:rPr>
              <a:t>Resource</a:t>
            </a:r>
            <a:r>
              <a:rPr lang="en-GB" sz="1200" dirty="0" smtClean="0">
                <a:solidFill>
                  <a:srgbClr val="0070C0"/>
                </a:solidFill>
              </a:rPr>
              <a:t> - Can help with </a:t>
            </a:r>
            <a:r>
              <a:rPr lang="en-GB" sz="1200" dirty="0">
                <a:solidFill>
                  <a:srgbClr val="0070C0"/>
                </a:solidFill>
              </a:rPr>
              <a:t>tips to look out </a:t>
            </a:r>
            <a:r>
              <a:rPr lang="en-GB" sz="1200" dirty="0" smtClean="0">
                <a:solidFill>
                  <a:srgbClr val="0070C0"/>
                </a:solidFill>
              </a:rPr>
              <a:t>for </a:t>
            </a:r>
          </a:p>
          <a:p>
            <a:r>
              <a:rPr lang="en-GB" sz="1200" dirty="0" smtClean="0">
                <a:solidFill>
                  <a:srgbClr val="0070C0"/>
                </a:solidFill>
              </a:rPr>
              <a:t>if </a:t>
            </a:r>
            <a:r>
              <a:rPr lang="en-GB" sz="1200" dirty="0">
                <a:solidFill>
                  <a:srgbClr val="0070C0"/>
                </a:solidFill>
              </a:rPr>
              <a:t>you are concerned about someone </a:t>
            </a:r>
            <a:r>
              <a:rPr lang="en-GB" sz="1200" dirty="0" smtClean="0">
                <a:solidFill>
                  <a:srgbClr val="0070C0"/>
                </a:solidFill>
              </a:rPr>
              <a:t>and </a:t>
            </a:r>
            <a:r>
              <a:rPr lang="en-GB" sz="1200" dirty="0">
                <a:solidFill>
                  <a:srgbClr val="0070C0"/>
                </a:solidFill>
              </a:rPr>
              <a:t>crisis support </a:t>
            </a:r>
            <a:r>
              <a:rPr lang="en-GB" sz="1200" dirty="0" smtClean="0">
                <a:solidFill>
                  <a:srgbClr val="0070C0"/>
                </a:solidFill>
              </a:rPr>
              <a:t>details.</a:t>
            </a:r>
            <a:endParaRPr lang="en-GB" sz="1200" dirty="0">
              <a:solidFill>
                <a:srgbClr val="0070C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168724" y="1783459"/>
            <a:ext cx="2762891" cy="446152"/>
          </a:xfrm>
          <a:prstGeom prst="rect">
            <a:avLst/>
          </a:prstGeom>
          <a:solidFill>
            <a:srgbClr val="00A2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Lanarkshire Resources</a:t>
            </a:r>
            <a:endParaRPr lang="en-GB" b="1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3370704"/>
              </p:ext>
            </p:extLst>
          </p:nvPr>
        </p:nvGraphicFramePr>
        <p:xfrm>
          <a:off x="8991600" y="3257038"/>
          <a:ext cx="9144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9" name="Acrobat Document" showAsIcon="1" r:id="rId11" imgW="914400" imgH="806400" progId="AcroExch.Document.DC">
                  <p:embed/>
                </p:oleObj>
              </mc:Choice>
              <mc:Fallback>
                <p:oleObj name="Acrobat Document" showAsIcon="1" r:id="rId11" imgW="914400" imgH="80640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8991600" y="3257038"/>
                        <a:ext cx="914400" cy="806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7583924"/>
              </p:ext>
            </p:extLst>
          </p:nvPr>
        </p:nvGraphicFramePr>
        <p:xfrm>
          <a:off x="8938237" y="2392300"/>
          <a:ext cx="91440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0" name="Document" showAsIcon="1" r:id="rId13" imgW="914400" imgH="792360" progId="Word.Document.12">
                  <p:embed/>
                </p:oleObj>
              </mc:Choice>
              <mc:Fallback>
                <p:oleObj name="Document" showAsIcon="1" r:id="rId13" imgW="914400" imgH="79236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8938237" y="2392300"/>
                        <a:ext cx="914400" cy="792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8602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10693</TotalTime>
  <Words>778</Words>
  <Application>Microsoft Office PowerPoint</Application>
  <PresentationFormat>A4 Paper (210x297 mm)</PresentationFormat>
  <Paragraphs>95</Paragraphs>
  <Slides>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Roboto</vt:lpstr>
      <vt:lpstr>Times New Roman</vt:lpstr>
      <vt:lpstr>Office Theme</vt:lpstr>
      <vt:lpstr>Acrobat Document</vt:lpstr>
      <vt:lpstr>Document</vt:lpstr>
      <vt:lpstr>PowerPoint Presentation</vt:lpstr>
      <vt:lpstr>PowerPoint Presentation</vt:lpstr>
    </vt:vector>
  </TitlesOfParts>
  <Company>NHS Lanarkshire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Stewart, Rachel</dc:creator>
  <cp:lastModifiedBy>McMorrin, Susan - Senior Health Promotion Officer</cp:lastModifiedBy>
  <cp:revision>281</cp:revision>
  <dcterms:created xsi:type="dcterms:W3CDTF">2020-11-24T16:31:38Z</dcterms:created>
  <dcterms:modified xsi:type="dcterms:W3CDTF">2023-08-17T08:41:00Z</dcterms:modified>
</cp:coreProperties>
</file>